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Inter"/>
      <p:regular r:id="rId31"/>
      <p:bold r:id="rId32"/>
      <p:italic r:id="rId33"/>
      <p:boldItalic r:id="rId34"/>
    </p:embeddedFont>
    <p:embeddedFont>
      <p:font typeface="IBM Plex Mono SemiBold"/>
      <p:regular r:id="rId35"/>
      <p:bold r:id="rId36"/>
      <p:italic r:id="rId37"/>
      <p:boldItalic r:id="rId38"/>
    </p:embeddedFont>
    <p:embeddedFont>
      <p:font typeface="Anybody SemiBold"/>
      <p:regular r:id="rId39"/>
      <p:bold r:id="rId40"/>
      <p:italic r:id="rId41"/>
      <p:boldItalic r:id="rId42"/>
    </p:embeddedFont>
    <p:embeddedFont>
      <p:font typeface="Anybody Medium"/>
      <p:regular r:id="rId43"/>
      <p:bold r:id="rId44"/>
      <p:italic r:id="rId45"/>
      <p:boldItalic r:id="rId46"/>
    </p:embeddedFont>
    <p:embeddedFont>
      <p:font typeface="Inter Medium"/>
      <p:regular r:id="rId47"/>
      <p:bold r:id="rId48"/>
      <p:italic r:id="rId49"/>
      <p:boldItalic r:id="rId50"/>
    </p:embeddedFont>
    <p:embeddedFont>
      <p:font typeface="Anybody Black"/>
      <p:bold r:id="rId51"/>
      <p:boldItalic r:id="rId52"/>
    </p:embeddedFont>
    <p:embeddedFont>
      <p:font typeface="Anybody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ybodySemiBold-bold.fntdata"/><Relationship Id="rId42" Type="http://schemas.openxmlformats.org/officeDocument/2006/relationships/font" Target="fonts/AnybodySemiBold-boldItalic.fntdata"/><Relationship Id="rId41" Type="http://schemas.openxmlformats.org/officeDocument/2006/relationships/font" Target="fonts/AnybodySemiBold-italic.fntdata"/><Relationship Id="rId44" Type="http://schemas.openxmlformats.org/officeDocument/2006/relationships/font" Target="fonts/AnybodyMedium-bold.fntdata"/><Relationship Id="rId43" Type="http://schemas.openxmlformats.org/officeDocument/2006/relationships/font" Target="fonts/AnybodyMedium-regular.fntdata"/><Relationship Id="rId46" Type="http://schemas.openxmlformats.org/officeDocument/2006/relationships/font" Target="fonts/AnybodyMedium-boldItalic.fntdata"/><Relationship Id="rId45" Type="http://schemas.openxmlformats.org/officeDocument/2006/relationships/font" Target="fonts/Anybody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Medium-bold.fntdata"/><Relationship Id="rId47" Type="http://schemas.openxmlformats.org/officeDocument/2006/relationships/font" Target="fonts/InterMedium-regular.fntdata"/><Relationship Id="rId49" Type="http://schemas.openxmlformats.org/officeDocument/2006/relationships/font" Target="fonts/Inter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slide" Target="slides/slide25.xml"/><Relationship Id="rId33" Type="http://schemas.openxmlformats.org/officeDocument/2006/relationships/font" Target="fonts/Inter-italic.fntdata"/><Relationship Id="rId32" Type="http://schemas.openxmlformats.org/officeDocument/2006/relationships/font" Target="fonts/Inter-bold.fntdata"/><Relationship Id="rId35" Type="http://schemas.openxmlformats.org/officeDocument/2006/relationships/font" Target="fonts/IBMPlexMonoSemiBold-regular.fntdata"/><Relationship Id="rId34" Type="http://schemas.openxmlformats.org/officeDocument/2006/relationships/font" Target="fonts/Inter-boldItalic.fntdata"/><Relationship Id="rId37" Type="http://schemas.openxmlformats.org/officeDocument/2006/relationships/font" Target="fonts/IBMPlexMonoSemiBold-italic.fntdata"/><Relationship Id="rId36" Type="http://schemas.openxmlformats.org/officeDocument/2006/relationships/font" Target="fonts/IBMPlexMonoSemiBold-bold.fntdata"/><Relationship Id="rId39" Type="http://schemas.openxmlformats.org/officeDocument/2006/relationships/font" Target="fonts/AnybodySemiBold-regular.fntdata"/><Relationship Id="rId38" Type="http://schemas.openxmlformats.org/officeDocument/2006/relationships/font" Target="fonts/IBMPlexMono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nybodyBlack-bold.fntdata"/><Relationship Id="rId50" Type="http://schemas.openxmlformats.org/officeDocument/2006/relationships/font" Target="fonts/InterMedium-boldItalic.fntdata"/><Relationship Id="rId53" Type="http://schemas.openxmlformats.org/officeDocument/2006/relationships/font" Target="fonts/Anybody-regular.fntdata"/><Relationship Id="rId52" Type="http://schemas.openxmlformats.org/officeDocument/2006/relationships/font" Target="fonts/AnybodyBlack-boldItalic.fntdata"/><Relationship Id="rId11" Type="http://schemas.openxmlformats.org/officeDocument/2006/relationships/slide" Target="slides/slide6.xml"/><Relationship Id="rId55" Type="http://schemas.openxmlformats.org/officeDocument/2006/relationships/font" Target="fonts/Anybody-italic.fntdata"/><Relationship Id="rId10" Type="http://schemas.openxmlformats.org/officeDocument/2006/relationships/slide" Target="slides/slide5.xml"/><Relationship Id="rId54" Type="http://schemas.openxmlformats.org/officeDocument/2006/relationships/font" Target="fonts/Anybody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Anybod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gobeaalcoba/mcp_henry_masterclass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e2a1087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e2a1087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e2a1087f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e2a1087f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e2a1087f8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e2a1087f8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e2a1087f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e2a1087f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e2a1087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e2a1087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b9b964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b9b964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b9b9642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bb9b9642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b9b9642c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b9b9642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b9b9642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b9b9642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b9b9642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b9b9642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e2a1087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e2a1087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b9b9642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b9b9642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b9b9642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b9b9642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b9b9642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b9b9642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b9b9642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b9b9642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b9b9642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b9b9642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b9b9642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b9b9642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https://github.com/Mgobeaalcoba/mcp_henry_masterclass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e2a1087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e2a1087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e2a1087f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e2a1087f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e2a1087f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e2a1087f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e2a1087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e2a1087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e2a1087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e2a1087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e2a1087f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e2a1087f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e2a1087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e2a1087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slide sirve para detallar todo el contenido — Indice que se estará viendo en la presentación.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3">
    <p:bg>
      <p:bgPr>
        <a:solidFill>
          <a:schemeClr val="accen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H +  →.png"/>
          <p:cNvPicPr preferRelativeResize="0"/>
          <p:nvPr/>
        </p:nvPicPr>
        <p:blipFill rotWithShape="1">
          <a:blip r:embed="rId2">
            <a:alphaModFix/>
          </a:blip>
          <a:srcRect b="0" l="777" r="777" t="0"/>
          <a:stretch/>
        </p:blipFill>
        <p:spPr>
          <a:xfrm>
            <a:off x="414066" y="4714952"/>
            <a:ext cx="282700" cy="20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7809322" y="4674925"/>
            <a:ext cx="1010300" cy="323287"/>
            <a:chOff x="7709125" y="4685824"/>
            <a:chExt cx="1116600" cy="407933"/>
          </a:xfrm>
        </p:grpSpPr>
        <p:sp>
          <p:nvSpPr>
            <p:cNvPr id="53" name="Google Shape;53;p13"/>
            <p:cNvSpPr txBox="1"/>
            <p:nvPr/>
          </p:nvSpPr>
          <p:spPr>
            <a:xfrm>
              <a:off x="7727275" y="4724757"/>
              <a:ext cx="10803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00">
                  <a:solidFill>
                    <a:srgbClr val="434343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r>
                <a:rPr lang="es-419" sz="700">
                  <a:solidFill>
                    <a:srgbClr val="222222"/>
                  </a:solidFill>
                  <a:latin typeface="IBM Plex Mono SemiBold"/>
                  <a:ea typeface="IBM Plex Mono SemiBold"/>
                  <a:cs typeface="IBM Plex Mono SemiBold"/>
                  <a:sym typeface="IBM Plex Mono SemiBold"/>
                </a:rPr>
                <a:t>soyhenry.com</a:t>
              </a:r>
              <a:endParaRPr sz="700">
                <a:solidFill>
                  <a:srgbClr val="22222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7709125" y="4738857"/>
              <a:ext cx="1116600" cy="27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nybody Black"/>
                <a:ea typeface="Anybody Black"/>
                <a:cs typeface="Anybody Black"/>
                <a:sym typeface="Anybody Black"/>
              </a:endParaRPr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7741373" y="4685824"/>
              <a:ext cx="10593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00">
                  <a:solidFill>
                    <a:srgbClr val="FFFF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r>
                <a:rPr lang="es-419" sz="700">
                  <a:solidFill>
                    <a:srgbClr val="FFFF01"/>
                  </a:solidFill>
                  <a:latin typeface="IBM Plex Mono SemiBold"/>
                  <a:ea typeface="IBM Plex Mono SemiBold"/>
                  <a:cs typeface="IBM Plex Mono SemiBold"/>
                  <a:sym typeface="IBM Plex Mono SemiBold"/>
                </a:rPr>
                <a:t>soyhenry.com</a:t>
              </a:r>
              <a:endParaRPr sz="700">
                <a:solidFill>
                  <a:srgbClr val="FFFF0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7809322" y="118081"/>
            <a:ext cx="1010300" cy="323297"/>
            <a:chOff x="7709125" y="4685811"/>
            <a:chExt cx="1116600" cy="407946"/>
          </a:xfrm>
        </p:grpSpPr>
        <p:sp>
          <p:nvSpPr>
            <p:cNvPr id="58" name="Google Shape;58;p14"/>
            <p:cNvSpPr txBox="1"/>
            <p:nvPr/>
          </p:nvSpPr>
          <p:spPr>
            <a:xfrm>
              <a:off x="7727275" y="4724757"/>
              <a:ext cx="10803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00">
                  <a:solidFill>
                    <a:srgbClr val="434343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r>
                <a:rPr lang="es-419" sz="700">
                  <a:solidFill>
                    <a:srgbClr val="222222"/>
                  </a:solidFill>
                  <a:latin typeface="IBM Plex Mono SemiBold"/>
                  <a:ea typeface="IBM Plex Mono SemiBold"/>
                  <a:cs typeface="IBM Plex Mono SemiBold"/>
                  <a:sym typeface="IBM Plex Mono SemiBold"/>
                </a:rPr>
                <a:t>soyhenry.com</a:t>
              </a:r>
              <a:endParaRPr sz="700">
                <a:solidFill>
                  <a:srgbClr val="22222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7709125" y="4738857"/>
              <a:ext cx="1116600" cy="279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nybody Black"/>
                <a:ea typeface="Anybody Black"/>
                <a:cs typeface="Anybody Black"/>
                <a:sym typeface="Anybody Black"/>
              </a:endParaRPr>
            </a:p>
          </p:txBody>
        </p:sp>
        <p:sp>
          <p:nvSpPr>
            <p:cNvPr id="60" name="Google Shape;60;p14"/>
            <p:cNvSpPr txBox="1"/>
            <p:nvPr/>
          </p:nvSpPr>
          <p:spPr>
            <a:xfrm>
              <a:off x="7730930" y="4685811"/>
              <a:ext cx="1080300" cy="3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700">
                  <a:solidFill>
                    <a:srgbClr val="FFFF0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r>
                <a:rPr lang="es-419" sz="700">
                  <a:solidFill>
                    <a:srgbClr val="FFFF01"/>
                  </a:solidFill>
                  <a:latin typeface="IBM Plex Mono SemiBold"/>
                  <a:ea typeface="IBM Plex Mono SemiBold"/>
                  <a:cs typeface="IBM Plex Mono SemiBold"/>
                  <a:sym typeface="IBM Plex Mono SemiBold"/>
                </a:rPr>
                <a:t>soyhenry.com</a:t>
              </a:r>
              <a:endParaRPr sz="700">
                <a:solidFill>
                  <a:srgbClr val="FFFF0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 rot="-5400000">
            <a:off x="8545513" y="4686859"/>
            <a:ext cx="307800" cy="265200"/>
            <a:chOff x="1743875" y="3721300"/>
            <a:chExt cx="307800" cy="265200"/>
          </a:xfrm>
        </p:grpSpPr>
        <p:sp>
          <p:nvSpPr>
            <p:cNvPr id="62" name="Google Shape;62;p14"/>
            <p:cNvSpPr/>
            <p:nvPr/>
          </p:nvSpPr>
          <p:spPr>
            <a:xfrm>
              <a:off x="1765175" y="3721300"/>
              <a:ext cx="265200" cy="265200"/>
            </a:xfrm>
            <a:prstGeom prst="ellipse">
              <a:avLst/>
            </a:prstGeom>
            <a:solidFill>
              <a:srgbClr val="FFFF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ybody Black"/>
                <a:ea typeface="Anybody Black"/>
                <a:cs typeface="Anybody Black"/>
                <a:sym typeface="Anybody Black"/>
              </a:endParaRPr>
            </a:p>
          </p:txBody>
        </p:sp>
        <p:sp>
          <p:nvSpPr>
            <p:cNvPr id="63" name="Google Shape;63;p14"/>
            <p:cNvSpPr txBox="1"/>
            <p:nvPr/>
          </p:nvSpPr>
          <p:spPr>
            <a:xfrm rot="5400000">
              <a:off x="1767725" y="3700000"/>
              <a:ext cx="26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64" name="Google Shape;64;p14" title="H +  →.png"/>
          <p:cNvPicPr preferRelativeResize="0"/>
          <p:nvPr/>
        </p:nvPicPr>
        <p:blipFill rotWithShape="1">
          <a:blip r:embed="rId2">
            <a:alphaModFix/>
          </a:blip>
          <a:srcRect b="0" l="777" r="777" t="0"/>
          <a:stretch/>
        </p:blipFill>
        <p:spPr>
          <a:xfrm>
            <a:off x="414066" y="4714952"/>
            <a:ext cx="282700" cy="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negro con planeta">
  <p:cSld name="SECTION_TITLE_AND_DESCRIPTION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54781" y="269963"/>
            <a:ext cx="225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7" name="Google Shape;67;p15"/>
          <p:cNvSpPr txBox="1"/>
          <p:nvPr/>
        </p:nvSpPr>
        <p:spPr>
          <a:xfrm>
            <a:off x="454781" y="269963"/>
            <a:ext cx="225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AFAFA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73244" y="300506"/>
            <a:ext cx="3029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→ </a:t>
            </a:r>
            <a:endParaRPr sz="1700">
              <a:solidFill>
                <a:srgbClr val="FAFAFA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7709125" y="4738857"/>
            <a:ext cx="1116600" cy="279600"/>
          </a:xfrm>
          <a:prstGeom prst="roundRect">
            <a:avLst>
              <a:gd fmla="val 50000" name="adj"/>
            </a:avLst>
          </a:prstGeom>
          <a:solidFill>
            <a:srgbClr val="FFF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727275" y="4724757"/>
            <a:ext cx="108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434343"/>
                </a:solidFill>
                <a:latin typeface="Inter Medium"/>
                <a:ea typeface="Inter Medium"/>
                <a:cs typeface="Inter Medium"/>
                <a:sym typeface="Inter Medium"/>
              </a:rPr>
              <a:t>→ </a:t>
            </a:r>
            <a:r>
              <a:rPr lang="es-419" sz="800">
                <a:solidFill>
                  <a:srgbClr val="22222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sz="800">
              <a:solidFill>
                <a:srgbClr val="22222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 rot="-5400000">
            <a:off x="236038" y="4746050"/>
            <a:ext cx="307800" cy="265200"/>
            <a:chOff x="1743875" y="3721300"/>
            <a:chExt cx="307800" cy="265200"/>
          </a:xfrm>
        </p:grpSpPr>
        <p:sp>
          <p:nvSpPr>
            <p:cNvPr id="73" name="Google Shape;73;p15"/>
            <p:cNvSpPr/>
            <p:nvPr/>
          </p:nvSpPr>
          <p:spPr>
            <a:xfrm>
              <a:off x="1765175" y="3721300"/>
              <a:ext cx="265200" cy="265200"/>
            </a:xfrm>
            <a:prstGeom prst="ellipse">
              <a:avLst/>
            </a:prstGeom>
            <a:solidFill>
              <a:srgbClr val="FFFF0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nybody Black"/>
                <a:ea typeface="Anybody Black"/>
                <a:cs typeface="Anybody Black"/>
                <a:sym typeface="Anybody Black"/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 rot="5400000">
              <a:off x="1767725" y="3700000"/>
              <a:ext cx="26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→ 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532950" y="1440025"/>
            <a:ext cx="20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NUEVA CARRERA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16" title="Logo_letras gradient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688" y="2105500"/>
            <a:ext cx="5404624" cy="1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 title="2 AI ENGINEERING_ Carrusel Informativo -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 title="2 AI ENGINEERING_ Carrusel Informativo RO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031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 title="2 AI ENGINEERING_ Carrusel Informativ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06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 title="Group 48097199.png"/>
          <p:cNvPicPr preferRelativeResize="0"/>
          <p:nvPr/>
        </p:nvPicPr>
        <p:blipFill rotWithShape="1">
          <a:blip r:embed="rId3">
            <a:alphaModFix amt="40000"/>
          </a:blip>
          <a:srcRect b="0" l="426" r="426" t="0"/>
          <a:stretch/>
        </p:blipFill>
        <p:spPr>
          <a:xfrm>
            <a:off x="989225" y="-3117475"/>
            <a:ext cx="4659548" cy="46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 title="Group 48097199.png"/>
          <p:cNvPicPr preferRelativeResize="0"/>
          <p:nvPr/>
        </p:nvPicPr>
        <p:blipFill rotWithShape="1">
          <a:blip r:embed="rId3">
            <a:alphaModFix amt="40000"/>
          </a:blip>
          <a:srcRect b="0" l="426" r="426" t="0"/>
          <a:stretch/>
        </p:blipFill>
        <p:spPr>
          <a:xfrm>
            <a:off x="4360350" y="3232600"/>
            <a:ext cx="4659548" cy="46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2741825" y="5949775"/>
            <a:ext cx="7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772350" y="1631450"/>
            <a:ext cx="38628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Consultor en Inteligencia de Negocio y Analytics</a:t>
            </a:r>
            <a:r>
              <a:rPr lang="es-419" sz="1100">
                <a:solidFill>
                  <a:schemeClr val="dk1"/>
                </a:solidFill>
              </a:rPr>
              <a:t>, con más de diez años impulsando estrategias y soluciones basadas en datos. En </a:t>
            </a:r>
            <a:r>
              <a:rPr b="1" lang="es-419" sz="1100">
                <a:solidFill>
                  <a:schemeClr val="dk1"/>
                </a:solidFill>
              </a:rPr>
              <a:t>Mercado Libre trabaja optimizando y automatizando</a:t>
            </a:r>
            <a:r>
              <a:rPr lang="es-419" sz="1100">
                <a:solidFill>
                  <a:schemeClr val="dk1"/>
                </a:solidFill>
              </a:rPr>
              <a:t> procesos de alto impacto dentro del ecosistema de </a:t>
            </a:r>
            <a:r>
              <a:rPr b="1" lang="es-419" sz="1100">
                <a:solidFill>
                  <a:schemeClr val="dk1"/>
                </a:solidFill>
              </a:rPr>
              <a:t>Seguridad en User Accounts</a:t>
            </a:r>
            <a:r>
              <a:rPr lang="es-419" sz="1100">
                <a:solidFill>
                  <a:schemeClr val="dk1"/>
                </a:solidFill>
              </a:rPr>
              <a:t>, combinando análisis, ingeniería y diseño de productos de datos.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</a:rPr>
              <a:t>Es </a:t>
            </a:r>
            <a:r>
              <a:rPr b="1" lang="es-419" sz="1100">
                <a:solidFill>
                  <a:schemeClr val="dk1"/>
                </a:solidFill>
              </a:rPr>
              <a:t>Profesor en UADE</a:t>
            </a:r>
            <a:r>
              <a:rPr lang="es-419" sz="1100">
                <a:solidFill>
                  <a:schemeClr val="dk1"/>
                </a:solidFill>
              </a:rPr>
              <a:t> e </a:t>
            </a:r>
            <a:r>
              <a:rPr b="1" lang="es-419" sz="1100">
                <a:solidFill>
                  <a:schemeClr val="dk1"/>
                </a:solidFill>
              </a:rPr>
              <a:t>instructor en Soy Henry,</a:t>
            </a:r>
            <a:r>
              <a:rPr lang="es-419" sz="1100">
                <a:solidFill>
                  <a:schemeClr val="dk1"/>
                </a:solidFill>
              </a:rPr>
              <a:t> donde enseña Python, SQL, data pipelines y técnicas modernas de AI Engineering y RAG. Reconocido por su capacidad para explicar conceptos complejos de manera clara y aplicable, ayuda a equipos y organizaciones a transformar datos en decisiones, eficiencia y crecimiento sostenible.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401173" y="914537"/>
            <a:ext cx="38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nybody Medium"/>
              <a:ea typeface="Anybody Medium"/>
              <a:cs typeface="Anybody Medium"/>
              <a:sym typeface="Anybody Medium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772350" y="273326"/>
            <a:ext cx="5797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s-419" sz="33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Mariano Gobea Alcoba</a:t>
            </a:r>
            <a:endParaRPr b="0" i="0" sz="3300" u="none" cap="none" strike="noStrike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133" y="1020937"/>
            <a:ext cx="596000" cy="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 title="Mariano foto con amarill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150" y="1564400"/>
            <a:ext cx="3373950" cy="30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0901" cy="50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0" y="5034673"/>
            <a:ext cx="9144000" cy="12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0" y="-54916"/>
            <a:ext cx="9144003" cy="51074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2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3"/>
            <a:ext cx="9055324" cy="50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3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3"/>
            <a:ext cx="9086449" cy="50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4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609"/>
            <a:ext cx="9120901" cy="50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3"/>
            <a:ext cx="9120901" cy="50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1082533" y="2360700"/>
            <a:ext cx="3565800" cy="567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4455475" y="1761825"/>
            <a:ext cx="3100800" cy="567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87" name="Google Shape;87;p17" title="Group 48097199.png"/>
          <p:cNvPicPr preferRelativeResize="0"/>
          <p:nvPr/>
        </p:nvPicPr>
        <p:blipFill rotWithShape="1">
          <a:blip r:embed="rId3">
            <a:alphaModFix amt="40000"/>
          </a:blip>
          <a:srcRect b="0" l="426" r="426" t="0"/>
          <a:stretch/>
        </p:blipFill>
        <p:spPr>
          <a:xfrm>
            <a:off x="989225" y="-3117475"/>
            <a:ext cx="4659548" cy="46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Group 48097199.png"/>
          <p:cNvPicPr preferRelativeResize="0"/>
          <p:nvPr/>
        </p:nvPicPr>
        <p:blipFill rotWithShape="1">
          <a:blip r:embed="rId3">
            <a:alphaModFix amt="40000"/>
          </a:blip>
          <a:srcRect b="0" l="426" r="426" t="0"/>
          <a:stretch/>
        </p:blipFill>
        <p:spPr>
          <a:xfrm>
            <a:off x="4360350" y="3232600"/>
            <a:ext cx="4659548" cy="46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41825" y="5949775"/>
            <a:ext cx="7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020000" y="709650"/>
            <a:ext cx="7104000" cy="3724200"/>
          </a:xfrm>
          <a:prstGeom prst="roundRect">
            <a:avLst>
              <a:gd fmla="val 7715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019100" y="973750"/>
            <a:ext cx="71058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Henry </a:t>
            </a:r>
            <a:r>
              <a:rPr lang="es-419" sz="3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es una academia de tecnología  </a:t>
            </a:r>
            <a:r>
              <a:rPr lang="es-419" sz="3700">
                <a:solidFill>
                  <a:srgbClr val="FFFF0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experta en empleabilidad</a:t>
            </a:r>
            <a:r>
              <a:rPr lang="es-419" sz="3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  con un fuerte enfoque en </a:t>
            </a:r>
            <a:r>
              <a:rPr b="1" lang="es-419" sz="37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inteligencia artificial</a:t>
            </a:r>
            <a:r>
              <a:rPr lang="es-419" sz="37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. </a:t>
            </a:r>
            <a:endParaRPr sz="370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3"/>
            <a:ext cx="9120148" cy="50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7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09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8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657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9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55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/>
              <a:t>10</a:t>
            </a:r>
            <a:endParaRPr b="1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/>
              <a:t>11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680" l="0" r="0" t="67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087" y="1535000"/>
            <a:ext cx="2575825" cy="2586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0"/>
          <p:cNvSpPr/>
          <p:nvPr/>
        </p:nvSpPr>
        <p:spPr>
          <a:xfrm>
            <a:off x="133850" y="118350"/>
            <a:ext cx="463800" cy="410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/>
              <a:t>12</a:t>
            </a:r>
            <a:endParaRPr b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649100" y="549825"/>
            <a:ext cx="1857600" cy="236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500" y="1427016"/>
            <a:ext cx="1575450" cy="157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/>
          <p:nvPr/>
        </p:nvCxnSpPr>
        <p:spPr>
          <a:xfrm>
            <a:off x="-37925" y="4538450"/>
            <a:ext cx="930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8"/>
          <p:cNvCxnSpPr/>
          <p:nvPr/>
        </p:nvCxnSpPr>
        <p:spPr>
          <a:xfrm>
            <a:off x="-80700" y="535050"/>
            <a:ext cx="9305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/>
          <p:nvPr/>
        </p:nvSpPr>
        <p:spPr>
          <a:xfrm>
            <a:off x="6703900" y="4486525"/>
            <a:ext cx="103800" cy="103800"/>
          </a:xfrm>
          <a:prstGeom prst="ellipse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6703900" y="483150"/>
            <a:ext cx="103800" cy="103800"/>
          </a:xfrm>
          <a:prstGeom prst="ellipse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02" name="Google Shape;102;p18" title="Group 48097199.png"/>
          <p:cNvPicPr preferRelativeResize="0"/>
          <p:nvPr/>
        </p:nvPicPr>
        <p:blipFill rotWithShape="1">
          <a:blip r:embed="rId4">
            <a:alphaModFix amt="40000"/>
          </a:blip>
          <a:srcRect b="0" l="426" r="426" t="0"/>
          <a:stretch/>
        </p:blipFill>
        <p:spPr>
          <a:xfrm>
            <a:off x="649100" y="-2852425"/>
            <a:ext cx="4659548" cy="46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8" y="581141"/>
            <a:ext cx="1581225" cy="1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762950" y="801303"/>
            <a:ext cx="7543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Explora </a:t>
            </a:r>
            <a:r>
              <a:rPr lang="es-419" sz="25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nuestras</a:t>
            </a:r>
            <a:r>
              <a:rPr lang="es-419" sz="25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 carreras en AI</a:t>
            </a:r>
            <a:endParaRPr sz="25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48575" l="0" r="58411" t="0"/>
          <a:stretch/>
        </p:blipFill>
        <p:spPr>
          <a:xfrm>
            <a:off x="204400" y="1914576"/>
            <a:ext cx="3327300" cy="127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7">
            <a:alphaModFix/>
          </a:blip>
          <a:srcRect b="48575" l="0" r="56366" t="0"/>
          <a:stretch/>
        </p:blipFill>
        <p:spPr>
          <a:xfrm>
            <a:off x="5291817" y="2447351"/>
            <a:ext cx="3452100" cy="12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0" l="54348" r="0" t="0"/>
          <a:stretch/>
        </p:blipFill>
        <p:spPr>
          <a:xfrm>
            <a:off x="3127914" y="2793241"/>
            <a:ext cx="1857600" cy="12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b="0" l="54845" r="0" t="0"/>
          <a:stretch/>
        </p:blipFill>
        <p:spPr>
          <a:xfrm>
            <a:off x="7164043" y="1601834"/>
            <a:ext cx="1857600" cy="12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5747642" y="3706750"/>
            <a:ext cx="27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dk1"/>
                </a:solidFill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Aprende a automatizar procesos, diseñar flujos y crear productos utilizando herramientas no-code y low-code.</a:t>
            </a:r>
            <a:endParaRPr b="1" sz="1000">
              <a:solidFill>
                <a:schemeClr val="dk1"/>
              </a:solidFill>
              <a:highlight>
                <a:srgbClr val="FFFF0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32708" y="3161350"/>
            <a:ext cx="234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chemeClr val="dk1"/>
                </a:solidFill>
                <a:highlight>
                  <a:srgbClr val="FFFF01"/>
                </a:highlight>
                <a:latin typeface="Inter"/>
                <a:ea typeface="Inter"/>
                <a:cs typeface="Inter"/>
                <a:sym typeface="Inter"/>
              </a:rPr>
              <a:t>Aprende a crear agentes de inteligencia artificial y domina el stack más demandado del mercado.</a:t>
            </a:r>
            <a:endParaRPr b="1" sz="1000">
              <a:solidFill>
                <a:schemeClr val="dk1"/>
              </a:solidFill>
              <a:highlight>
                <a:srgbClr val="FFFF0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940650" y="2122975"/>
            <a:ext cx="1002300" cy="35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 title="1_1200X6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7099"/>
            <a:ext cx="98283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 title="3_1200X6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8283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 title="4_1200X6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4853" y="0"/>
            <a:ext cx="98283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211300" y="3021175"/>
            <a:ext cx="472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Aprende a crear agentes de inteligencia artificial y domina el stack más demandado del mercado.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" name="Google Shape;132;p22" title="Logo_letras gradient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687" y="1371475"/>
            <a:ext cx="5404624" cy="13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762950" y="391006"/>
            <a:ext cx="7502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¿Qué aprenderás en AI Engineering?</a:t>
            </a:r>
            <a:endParaRPr sz="25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133325" y="1571863"/>
            <a:ext cx="7523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Desarrollar agentes autónomos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que razonan y usan herramientas.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Diseñar y construir </a:t>
            </a: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aplicaciones reales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 modelos de lenguaje (LLMs).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Usar OpenAI, LangChain, Pinecone y Hugging Face para </a:t>
            </a: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soluciones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IA.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Conectar modelos 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 datos propios mediante RAG y embeddings.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Crear </a:t>
            </a:r>
            <a:r>
              <a:rPr b="1"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soluciones multimodales</a:t>
            </a:r>
            <a:r>
              <a:rPr lang="es-41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(texto, imagen, audio).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9" name="Google Shape;139;p23" title="Frame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50" y="1688325"/>
            <a:ext cx="311400" cy="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title="Frame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50" y="2112876"/>
            <a:ext cx="311400" cy="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title="Frame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50" y="2537417"/>
            <a:ext cx="311400" cy="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title="Frame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24" y="2961975"/>
            <a:ext cx="311400" cy="19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/>
          <p:nvPr/>
        </p:nvCxnSpPr>
        <p:spPr>
          <a:xfrm>
            <a:off x="-80700" y="863358"/>
            <a:ext cx="930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3" title="Frame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24" y="3386525"/>
            <a:ext cx="311400" cy="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453000" y="406637"/>
            <a:ext cx="7502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dk1"/>
                </a:solidFill>
                <a:latin typeface="Anybody Black"/>
                <a:ea typeface="Anybody Black"/>
                <a:cs typeface="Anybody Black"/>
                <a:sym typeface="Anybody Black"/>
              </a:rPr>
              <a:t>Stack Tech</a:t>
            </a:r>
            <a:endParaRPr sz="2500">
              <a:solidFill>
                <a:schemeClr val="dk1"/>
              </a:solidFill>
              <a:latin typeface="Anybody Black"/>
              <a:ea typeface="Anybody Black"/>
              <a:cs typeface="Anybody Black"/>
              <a:sym typeface="Anybody Black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50" y="1724113"/>
            <a:ext cx="1744502" cy="9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5">
            <a:alphaModFix/>
          </a:blip>
          <a:srcRect b="34675" l="0" r="0" t="34129"/>
          <a:stretch/>
        </p:blipFill>
        <p:spPr>
          <a:xfrm>
            <a:off x="3331800" y="1942650"/>
            <a:ext cx="1744501" cy="54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>
            <a:alphaModFix/>
          </a:blip>
          <a:srcRect b="34136" l="0" r="0" t="34713"/>
          <a:stretch/>
        </p:blipFill>
        <p:spPr>
          <a:xfrm>
            <a:off x="5706400" y="1882502"/>
            <a:ext cx="2133325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862" y="3033725"/>
            <a:ext cx="1876600" cy="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2170" y="2892161"/>
            <a:ext cx="2499664" cy="66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/>
          <p:nvPr/>
        </p:nvCxnSpPr>
        <p:spPr>
          <a:xfrm>
            <a:off x="-80700" y="863358"/>
            <a:ext cx="930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8775" y="2901018"/>
            <a:ext cx="1876600" cy="64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